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  <p:sldMasterId id="2147483866" r:id="rId2"/>
    <p:sldMasterId id="2147483840" r:id="rId3"/>
    <p:sldMasterId id="2147483828" r:id="rId4"/>
  </p:sldMasterIdLst>
  <p:notesMasterIdLst>
    <p:notesMasterId r:id="rId16"/>
  </p:notesMasterIdLst>
  <p:sldIdLst>
    <p:sldId id="256" r:id="rId5"/>
    <p:sldId id="267" r:id="rId6"/>
    <p:sldId id="265" r:id="rId7"/>
    <p:sldId id="268" r:id="rId8"/>
    <p:sldId id="271" r:id="rId9"/>
    <p:sldId id="272" r:id="rId10"/>
    <p:sldId id="269" r:id="rId11"/>
    <p:sldId id="275" r:id="rId12"/>
    <p:sldId id="273" r:id="rId13"/>
    <p:sldId id="270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2" autoAdjust="0"/>
    <p:restoredTop sz="86429" autoAdjust="0"/>
  </p:normalViewPr>
  <p:slideViewPr>
    <p:cSldViewPr>
      <p:cViewPr varScale="1">
        <p:scale>
          <a:sx n="59" d="100"/>
          <a:sy n="59" d="100"/>
        </p:scale>
        <p:origin x="-5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7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80025-5FDF-42D4-B7C4-B4B594B4E4BA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64C30-2688-468F-82C3-1FB3908830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9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PT Template2.jpg"/>
          <p:cNvPicPr>
            <a:picLocks noChangeAspect="1"/>
          </p:cNvPicPr>
          <p:nvPr userDrawn="1"/>
        </p:nvPicPr>
        <p:blipFill>
          <a:blip r:embed="rId2" cstate="print"/>
          <a:srcRect l="16667"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PT Template2.jpg"/>
          <p:cNvPicPr>
            <a:picLocks noChangeAspect="1"/>
          </p:cNvPicPr>
          <p:nvPr userDrawn="1"/>
        </p:nvPicPr>
        <p:blipFill>
          <a:blip r:embed="rId3" cstate="print"/>
          <a:srcRect r="84167"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PT Template.jpg"/>
          <p:cNvPicPr>
            <a:picLocks noChangeAspect="1"/>
          </p:cNvPicPr>
          <p:nvPr userDrawn="1"/>
        </p:nvPicPr>
        <p:blipFill>
          <a:blip r:embed="rId4" cstate="print"/>
          <a:srcRect l="38333" t="92223" r="22501" b="3334"/>
          <a:stretch>
            <a:fillRect/>
          </a:stretch>
        </p:blipFill>
        <p:spPr bwMode="auto">
          <a:xfrm>
            <a:off x="3505200" y="6530975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PPT Template.jpg"/>
          <p:cNvPicPr>
            <a:picLocks noChangeAspect="1"/>
          </p:cNvPicPr>
          <p:nvPr userDrawn="1"/>
        </p:nvPicPr>
        <p:blipFill>
          <a:blip r:embed="rId5" cstate="print"/>
          <a:srcRect l="17500" b="77779"/>
          <a:stretch>
            <a:fillRect/>
          </a:stretch>
        </p:blipFill>
        <p:spPr bwMode="auto">
          <a:xfrm>
            <a:off x="1828800" y="0"/>
            <a:ext cx="64008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Placeholder 1"/>
          <p:cNvSpPr>
            <a:spLocks noGrp="1"/>
          </p:cNvSpPr>
          <p:nvPr>
            <p:ph type="ctrTitle"/>
          </p:nvPr>
        </p:nvSpPr>
        <p:spPr>
          <a:xfrm>
            <a:off x="1676400" y="2130425"/>
            <a:ext cx="72390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7412" name="Text Placeholder 2"/>
          <p:cNvSpPr>
            <a:spLocks noGrp="1"/>
          </p:cNvSpPr>
          <p:nvPr>
            <p:ph type="subTitle" idx="1"/>
          </p:nvPr>
        </p:nvSpPr>
        <p:spPr>
          <a:xfrm>
            <a:off x="1905000" y="3886200"/>
            <a:ext cx="66294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A77-9F4F-4FF5-98BF-E45B41320568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677E-3B2B-4E64-97E9-E4891895E9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A77-9F4F-4FF5-98BF-E45B41320568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677E-3B2B-4E64-97E9-E4891895E9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A77-9F4F-4FF5-98BF-E45B41320568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677E-3B2B-4E64-97E9-E4891895E9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A77-9F4F-4FF5-98BF-E45B41320568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677E-3B2B-4E64-97E9-E4891895E9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A77-9F4F-4FF5-98BF-E45B41320568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677E-3B2B-4E64-97E9-E4891895E9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A77-9F4F-4FF5-98BF-E45B41320568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677E-3B2B-4E64-97E9-E4891895E9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A77-9F4F-4FF5-98BF-E45B41320568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677E-3B2B-4E64-97E9-E4891895E9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A77-9F4F-4FF5-98BF-E45B41320568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677E-3B2B-4E64-97E9-E4891895E9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A77-9F4F-4FF5-98BF-E45B41320568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677E-3B2B-4E64-97E9-E4891895E9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A77-9F4F-4FF5-98BF-E45B41320568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677E-3B2B-4E64-97E9-E4891895E9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A77-9F4F-4FF5-98BF-E45B41320568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677E-3B2B-4E64-97E9-E4891895E9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PT Template2.jpg"/>
          <p:cNvPicPr>
            <a:picLocks noChangeAspect="1"/>
          </p:cNvPicPr>
          <p:nvPr userDrawn="1"/>
        </p:nvPicPr>
        <p:blipFill>
          <a:blip r:embed="rId2" cstate="print"/>
          <a:srcRect l="16667"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PT Template2.jpg"/>
          <p:cNvPicPr>
            <a:picLocks noChangeAspect="1"/>
          </p:cNvPicPr>
          <p:nvPr userDrawn="1"/>
        </p:nvPicPr>
        <p:blipFill>
          <a:blip r:embed="rId3" cstate="print"/>
          <a:srcRect r="84167"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PT Template.jpg"/>
          <p:cNvPicPr>
            <a:picLocks noChangeAspect="1"/>
          </p:cNvPicPr>
          <p:nvPr userDrawn="1"/>
        </p:nvPicPr>
        <p:blipFill>
          <a:blip r:embed="rId4" cstate="print"/>
          <a:srcRect l="38333" t="92223" r="22501" b="3334"/>
          <a:stretch>
            <a:fillRect/>
          </a:stretch>
        </p:blipFill>
        <p:spPr bwMode="auto">
          <a:xfrm>
            <a:off x="3505200" y="6530975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PPT Template.jpg"/>
          <p:cNvPicPr>
            <a:picLocks noChangeAspect="1"/>
          </p:cNvPicPr>
          <p:nvPr userDrawn="1"/>
        </p:nvPicPr>
        <p:blipFill>
          <a:blip r:embed="rId5" cstate="print"/>
          <a:srcRect l="17500" b="77779"/>
          <a:stretch>
            <a:fillRect/>
          </a:stretch>
        </p:blipFill>
        <p:spPr bwMode="auto">
          <a:xfrm>
            <a:off x="1828800" y="0"/>
            <a:ext cx="64008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Placeholder 1"/>
          <p:cNvSpPr>
            <a:spLocks noGrp="1"/>
          </p:cNvSpPr>
          <p:nvPr>
            <p:ph type="ctrTitle"/>
          </p:nvPr>
        </p:nvSpPr>
        <p:spPr>
          <a:xfrm>
            <a:off x="1676400" y="2130425"/>
            <a:ext cx="72390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7412" name="Text Placeholder 2"/>
          <p:cNvSpPr>
            <a:spLocks noGrp="1"/>
          </p:cNvSpPr>
          <p:nvPr>
            <p:ph type="subTitle" idx="1"/>
          </p:nvPr>
        </p:nvSpPr>
        <p:spPr>
          <a:xfrm>
            <a:off x="1905000" y="3886200"/>
            <a:ext cx="66294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91D-91C3-4531-A108-778FAA06BEBD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86E-042F-48D1-9BF1-DBDC408AA9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91D-91C3-4531-A108-778FAA06BEBD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86E-042F-48D1-9BF1-DBDC408AA9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91D-91C3-4531-A108-778FAA06BEBD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86E-042F-48D1-9BF1-DBDC408AA9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91D-91C3-4531-A108-778FAA06BEBD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86E-042F-48D1-9BF1-DBDC408AA9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91D-91C3-4531-A108-778FAA06BEBD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86E-042F-48D1-9BF1-DBDC408AA9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91D-91C3-4531-A108-778FAA06BEBD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86E-042F-48D1-9BF1-DBDC408AA9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91D-91C3-4531-A108-778FAA06BEBD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86E-042F-48D1-9BF1-DBDC408AA9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91D-91C3-4531-A108-778FAA06BEBD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86E-042F-48D1-9BF1-DBDC408AA9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91D-91C3-4531-A108-778FAA06BEBD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86E-042F-48D1-9BF1-DBDC408AA9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91D-91C3-4531-A108-778FAA06BEBD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86E-042F-48D1-9BF1-DBDC408AA9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91D-91C3-4531-A108-778FAA06BEBD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86E-042F-48D1-9BF1-DBDC408AA9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PPT Template2.jpg"/>
          <p:cNvPicPr>
            <a:picLocks noChangeAspect="1"/>
          </p:cNvPicPr>
          <p:nvPr userDrawn="1"/>
        </p:nvPicPr>
        <p:blipFill>
          <a:blip r:embed="rId14" cstate="print"/>
          <a:srcRect l="16667"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0"/>
            <a:ext cx="7315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0200" y="13716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1447800" y="12954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030" name="Picture 4" descr="PPT Template2.jpg"/>
          <p:cNvPicPr>
            <a:picLocks noChangeAspect="1"/>
          </p:cNvPicPr>
          <p:nvPr userDrawn="1"/>
        </p:nvPicPr>
        <p:blipFill>
          <a:blip r:embed="rId15" cstate="print"/>
          <a:srcRect r="84167"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4BA77-9F4F-4FF5-98BF-E45B41320568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1677E-3B2B-4E64-97E9-E4891895E9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PPT Template2.jpg"/>
          <p:cNvPicPr>
            <a:picLocks noChangeAspect="1"/>
          </p:cNvPicPr>
          <p:nvPr userDrawn="1"/>
        </p:nvPicPr>
        <p:blipFill>
          <a:blip r:embed="rId14" cstate="print"/>
          <a:srcRect l="16667"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0"/>
            <a:ext cx="7315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0200" y="13716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1447800" y="12954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030" name="Picture 4" descr="PPT Template2.jpg"/>
          <p:cNvPicPr>
            <a:picLocks noChangeAspect="1"/>
          </p:cNvPicPr>
          <p:nvPr userDrawn="1"/>
        </p:nvPicPr>
        <p:blipFill>
          <a:blip r:embed="rId15" cstate="print"/>
          <a:srcRect r="84167"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 descr="PPT Template.jpg"/>
          <p:cNvPicPr>
            <a:picLocks noChangeAspect="1"/>
          </p:cNvPicPr>
          <p:nvPr userDrawn="1"/>
        </p:nvPicPr>
        <p:blipFill>
          <a:blip r:embed="rId16" cstate="print"/>
          <a:srcRect l="38333" t="92223" r="22501" b="3334"/>
          <a:stretch>
            <a:fillRect/>
          </a:stretch>
        </p:blipFill>
        <p:spPr bwMode="auto">
          <a:xfrm>
            <a:off x="3505200" y="6530975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2E91D-91C3-4531-A108-778FAA06BEBD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BB86E-042F-48D1-9BF1-DBDC408AA9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10ez.med.va.gov/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vhahecweb2.vha.med.va.gov/hecalert/Default.asp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010ez.med.va.gov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2600" y="4191000"/>
            <a:ext cx="6400800" cy="1752600"/>
          </a:xfrm>
        </p:spPr>
        <p:txBody>
          <a:bodyPr>
            <a:normAutofit/>
          </a:bodyPr>
          <a:lstStyle/>
          <a:p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VHA Enrollment Overview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2" descr="HEC health Eligibility Center Chief Business Office Veterans Health Admini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464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81200"/>
            <a:ext cx="71628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https://www.1010ez.med.va.gov/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Demonstration Tool Below:</a:t>
            </a:r>
          </a:p>
        </p:txBody>
      </p:sp>
      <p:graphicFrame>
        <p:nvGraphicFramePr>
          <p:cNvPr id="4" name="Object 3" descr="Online Demonsration Tool screensho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433977"/>
              </p:ext>
            </p:extLst>
          </p:nvPr>
        </p:nvGraphicFramePr>
        <p:xfrm>
          <a:off x="2438400" y="3657600"/>
          <a:ext cx="314007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4" imgW="5829239" imgH="7543678" progId="AcroExch.Document.7">
                  <p:embed/>
                </p:oleObj>
              </mc:Choice>
              <mc:Fallback>
                <p:oleObj name="Acrobat Document" r:id="rId4" imgW="5829239" imgH="7543678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657600"/>
                        <a:ext cx="3140075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81200"/>
            <a:ext cx="71628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Health Eligibility Center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Toll Free: </a:t>
            </a:r>
          </a:p>
          <a:p>
            <a:pPr lvl="1">
              <a:buNone/>
            </a:pPr>
            <a:r>
              <a:rPr lang="en-US" dirty="0" smtClean="0"/>
              <a:t>	1-800-929-8387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Online: </a:t>
            </a:r>
            <a:r>
              <a:rPr lang="en-US" sz="1800" dirty="0" smtClean="0">
                <a:hlinkClick r:id="rId2"/>
              </a:rPr>
              <a:t>https://vhahecweb2.vha.med.va.gov/hecalert/Default.asp</a:t>
            </a:r>
            <a:r>
              <a:rPr lang="en-US" sz="1800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dirty="0" smtClean="0"/>
              <a:t>Today's Veterans have a comprehensive medical benefits package, which </a:t>
            </a:r>
          </a:p>
          <a:p>
            <a:pPr>
              <a:buNone/>
            </a:pPr>
            <a:r>
              <a:rPr lang="en-US" sz="1600" dirty="0" smtClean="0"/>
              <a:t>VA administers through an annual patient enrollment system. The </a:t>
            </a:r>
          </a:p>
          <a:p>
            <a:pPr>
              <a:buNone/>
            </a:pPr>
            <a:r>
              <a:rPr lang="en-US" sz="1600" dirty="0" smtClean="0"/>
              <a:t>enrollment system is based on priority groups to ensure health care </a:t>
            </a:r>
          </a:p>
          <a:p>
            <a:pPr>
              <a:buNone/>
            </a:pPr>
            <a:r>
              <a:rPr lang="en-US" sz="1600" dirty="0" smtClean="0"/>
              <a:t>benefits are readily available to all enrolled Veterans.  Complementing </a:t>
            </a:r>
          </a:p>
          <a:p>
            <a:pPr>
              <a:buNone/>
            </a:pPr>
            <a:r>
              <a:rPr lang="en-US" sz="1600" dirty="0" smtClean="0"/>
              <a:t>the expansion of benefits and improved access is our ongoing commitment </a:t>
            </a:r>
          </a:p>
          <a:p>
            <a:pPr>
              <a:buNone/>
            </a:pPr>
            <a:r>
              <a:rPr lang="en-US" sz="1600" dirty="0" smtClean="0"/>
              <a:t>to providing the very best in quality service. Our goal is to ensure </a:t>
            </a:r>
          </a:p>
          <a:p>
            <a:pPr>
              <a:buNone/>
            </a:pPr>
            <a:r>
              <a:rPr lang="en-US" sz="1600" dirty="0" smtClean="0"/>
              <a:t>our patients receive the finest quality health care regardless of the </a:t>
            </a:r>
          </a:p>
          <a:p>
            <a:pPr>
              <a:buNone/>
            </a:pPr>
            <a:r>
              <a:rPr lang="en-US" sz="1600" dirty="0" smtClean="0"/>
              <a:t>treatment program, regardless of the location. Enrollment in the VA </a:t>
            </a:r>
          </a:p>
          <a:p>
            <a:pPr>
              <a:buNone/>
            </a:pPr>
            <a:r>
              <a:rPr lang="en-US" sz="1600" dirty="0" smtClean="0"/>
              <a:t>health care system provides Veterans with the assurance that </a:t>
            </a:r>
          </a:p>
          <a:p>
            <a:pPr>
              <a:buNone/>
            </a:pPr>
            <a:r>
              <a:rPr lang="en-US" sz="1600" dirty="0" smtClean="0"/>
              <a:t>comprehensive health care services will be available when and where </a:t>
            </a:r>
          </a:p>
          <a:p>
            <a:pPr>
              <a:buNone/>
            </a:pPr>
            <a:r>
              <a:rPr lang="en-US" sz="1600" dirty="0" smtClean="0"/>
              <a:t>they are needed during that enrollment period.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86000"/>
            <a:ext cx="7315200" cy="5257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“Veterans”  who enlisted after September 7, 1980</a:t>
            </a:r>
          </a:p>
          <a:p>
            <a:r>
              <a:rPr lang="en-US" sz="1800" dirty="0" smtClean="0"/>
              <a:t>Character of Discharge –Discharged from Active Military Service under honorable conditions.</a:t>
            </a:r>
          </a:p>
          <a:p>
            <a:r>
              <a:rPr lang="en-US" sz="1800" dirty="0" smtClean="0"/>
              <a:t>Time in Service – 24 consecutive months (National Guard/Reserves– time for which they were called to serve and must be called up by federal order)</a:t>
            </a:r>
          </a:p>
          <a:p>
            <a:r>
              <a:rPr lang="en-US" sz="1800" dirty="0" smtClean="0"/>
              <a:t>Needs Based Financial Disclosure  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PG 1</a:t>
            </a:r>
            <a:r>
              <a:rPr lang="en-US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:  Service connected (SC) 50% or more, or unemployable due to SC</a:t>
            </a:r>
          </a:p>
          <a:p>
            <a:r>
              <a:rPr lang="en-US" b="1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PG 2</a:t>
            </a:r>
            <a:r>
              <a:rPr lang="en-US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: SC 30% or 40%</a:t>
            </a:r>
          </a:p>
          <a:p>
            <a:r>
              <a:rPr lang="en-US" b="1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PG 3</a:t>
            </a:r>
            <a:r>
              <a:rPr lang="en-US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: SC 10 - 20%, Medal of Honor, Purple Heart, Former POWs, discharged due to service disability, awarded special eligibility under 38 U.S.C. 1151</a:t>
            </a:r>
          </a:p>
          <a:p>
            <a:r>
              <a:rPr lang="en-US" b="1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PG 4</a:t>
            </a:r>
            <a:r>
              <a:rPr lang="en-US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: Receiving aid &amp; attendance or housebound VA pension benefits, or determined to be catastrophically disabled</a:t>
            </a:r>
          </a:p>
          <a:p>
            <a:r>
              <a:rPr lang="en-US" b="1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PG 5</a:t>
            </a:r>
            <a:r>
              <a:rPr lang="en-US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: NSC &amp; 0% SC </a:t>
            </a:r>
            <a:r>
              <a:rPr lang="en-US" dirty="0" err="1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noncompensable</a:t>
            </a:r>
            <a:r>
              <a:rPr lang="en-US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 Veterans with income below threshold, or receiving VA pension and/or eligible for Medicaid benefits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Groups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b="1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PG 6:</a:t>
            </a:r>
          </a:p>
          <a:p>
            <a:r>
              <a:rPr lang="en-US" sz="2200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0% SC conditions and receiving VA compensation</a:t>
            </a:r>
          </a:p>
          <a:p>
            <a:r>
              <a:rPr lang="en-US" sz="2200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Served in:</a:t>
            </a:r>
          </a:p>
          <a:p>
            <a:pPr lvl="1"/>
            <a:r>
              <a:rPr lang="en-US" sz="2200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Combat in a war after the Gulf War or during a period of hostility after November 11, 1998 for 5 years following discharge or release from the military </a:t>
            </a:r>
          </a:p>
          <a:p>
            <a:pPr lvl="1"/>
            <a:r>
              <a:rPr lang="en-US" sz="2200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Republic of Vietnam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SW Asia theater of operations between:</a:t>
            </a:r>
          </a:p>
          <a:p>
            <a:pPr lvl="2">
              <a:spcBef>
                <a:spcPts val="600"/>
              </a:spcBef>
              <a:buFontTx/>
              <a:buNone/>
            </a:pPr>
            <a:r>
              <a:rPr lang="en-US" sz="2200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 8/2/90 – 11/11/98</a:t>
            </a:r>
          </a:p>
          <a:p>
            <a:r>
              <a:rPr lang="en-US" sz="2200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Seek care for: </a:t>
            </a:r>
          </a:p>
          <a:p>
            <a:pPr lvl="1"/>
            <a:r>
              <a:rPr lang="en-US" sz="2200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Disorders relating to Ionizing Radiation </a:t>
            </a:r>
          </a:p>
          <a:p>
            <a:pPr lvl="1"/>
            <a:r>
              <a:rPr lang="en-US" sz="2200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Conditions related to participation in Project 112/SHAD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Groups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900"/>
              </a:spcBef>
              <a:defRPr/>
            </a:pPr>
            <a:r>
              <a:rPr lang="en-US" sz="2000" b="1" dirty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PG 7</a:t>
            </a:r>
            <a:r>
              <a:rPr lang="en-US" sz="2000" dirty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: </a:t>
            </a:r>
          </a:p>
          <a:p>
            <a:pPr lvl="1">
              <a:spcBef>
                <a:spcPts val="800"/>
              </a:spcBef>
              <a:defRPr/>
            </a:pPr>
            <a:r>
              <a:rPr lang="en-US" sz="2200" dirty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Income BELOW the geographic means test (GMT) income thresholds and who agree to pay copays; and</a:t>
            </a:r>
          </a:p>
          <a:p>
            <a:pPr lvl="1">
              <a:spcBef>
                <a:spcPts val="800"/>
              </a:spcBef>
              <a:defRPr/>
            </a:pPr>
            <a:r>
              <a:rPr lang="en-US" sz="2200" dirty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Income and/or net worth ABOVE the VA national income thresholds </a:t>
            </a:r>
          </a:p>
          <a:p>
            <a:pPr lvl="0">
              <a:defRPr/>
            </a:pPr>
            <a:r>
              <a:rPr lang="en-US" sz="2000" b="1" dirty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PG 8</a:t>
            </a:r>
            <a:r>
              <a:rPr lang="en-US" sz="2000" dirty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: </a:t>
            </a:r>
          </a:p>
          <a:p>
            <a:pPr lvl="1">
              <a:spcBef>
                <a:spcPts val="800"/>
              </a:spcBef>
              <a:defRPr/>
            </a:pPr>
            <a:r>
              <a:rPr lang="en-US" dirty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Effective June 15, 2009, Veterans with income 10% or less ABOVE the VA national means test threshold or GMT threshold</a:t>
            </a:r>
          </a:p>
          <a:p>
            <a:pPr lvl="1">
              <a:spcBef>
                <a:spcPts val="800"/>
              </a:spcBef>
              <a:defRPr/>
            </a:pPr>
            <a:r>
              <a:rPr lang="en-US" dirty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Note:  Enrollment restrictions still apply to Veterans with income ABOVE 10% of the VA national means test threshold or GMT </a:t>
            </a:r>
            <a:r>
              <a:rPr lang="en-US" dirty="0" smtClean="0">
                <a:latin typeface="Arial" pitchFamily="34" charset="0"/>
                <a:ea typeface="ＭＳ Ｐゴシック" pitchFamily="-106" charset="-128"/>
                <a:cs typeface="Arial" pitchFamily="34" charset="0"/>
              </a:rPr>
              <a:t>threshold</a:t>
            </a:r>
            <a:endParaRPr lang="en-US" dirty="0">
              <a:latin typeface="Arial" pitchFamily="34" charset="0"/>
              <a:ea typeface="ＭＳ Ｐゴシック" pitchFamily="-106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Medical Benefits Package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SzPct val="55000"/>
            </a:pPr>
            <a:r>
              <a:rPr lang="en-US" dirty="0" smtClean="0">
                <a:cs typeface="Times New Roman" pitchFamily="18" charset="0"/>
              </a:rPr>
              <a:t>Preventive Care Services</a:t>
            </a:r>
          </a:p>
          <a:p>
            <a:pPr eaLnBrk="1" hangingPunct="1">
              <a:buSzPct val="55000"/>
              <a:buNone/>
            </a:pPr>
            <a:r>
              <a:rPr lang="en-US" dirty="0" smtClean="0"/>
              <a:t> </a:t>
            </a:r>
          </a:p>
          <a:p>
            <a:pPr eaLnBrk="1" hangingPunct="1">
              <a:buSzPct val="55000"/>
            </a:pPr>
            <a:r>
              <a:rPr lang="en-US" dirty="0" smtClean="0">
                <a:cs typeface="Times New Roman" pitchFamily="18" charset="0"/>
              </a:rPr>
              <a:t>Inpatient and Outpatient Diagnostics and Treatment</a:t>
            </a:r>
          </a:p>
          <a:p>
            <a:pPr eaLnBrk="1" hangingPunct="1">
              <a:buSzPct val="55000"/>
              <a:buNone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buSzPct val="55000"/>
            </a:pPr>
            <a:r>
              <a:rPr lang="en-US" dirty="0" smtClean="0">
                <a:cs typeface="Times New Roman" pitchFamily="18" charset="0"/>
              </a:rPr>
              <a:t>Prescription Services (as prescribed by VA Physician</a:t>
            </a:r>
            <a:r>
              <a:rPr lang="en-US" dirty="0" smtClean="0">
                <a:cs typeface="Times New Roman" pitchFamily="18" charset="0"/>
              </a:rPr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Medical Benefits Package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SzPct val="55000"/>
              <a:buNone/>
            </a:pPr>
            <a:r>
              <a:rPr lang="en-US" dirty="0" smtClean="0">
                <a:cs typeface="Times New Roman" pitchFamily="18" charset="0"/>
              </a:rPr>
              <a:t>Limited Benefits</a:t>
            </a:r>
          </a:p>
          <a:p>
            <a:pPr lvl="2" eaLnBrk="1" hangingPunct="1">
              <a:buClr>
                <a:schemeClr val="hlink"/>
              </a:buClr>
              <a:buNone/>
            </a:pPr>
            <a:r>
              <a:rPr lang="en-US" sz="2000" dirty="0" smtClean="0">
                <a:cs typeface="Times New Roman" pitchFamily="18" charset="0"/>
              </a:rPr>
              <a:t>Ambulance Service</a:t>
            </a:r>
          </a:p>
          <a:p>
            <a:pPr lvl="2" eaLnBrk="1" hangingPunct="1">
              <a:buClr>
                <a:schemeClr val="hlink"/>
              </a:buClr>
              <a:buNone/>
            </a:pPr>
            <a:r>
              <a:rPr lang="en-US" sz="2000" dirty="0" smtClean="0">
                <a:cs typeface="Times New Roman" pitchFamily="18" charset="0"/>
              </a:rPr>
              <a:t>Eyeglasses and Hearing Aids</a:t>
            </a:r>
          </a:p>
          <a:p>
            <a:pPr lvl="2" eaLnBrk="1" hangingPunct="1">
              <a:buClr>
                <a:schemeClr val="hlink"/>
              </a:buClr>
              <a:buNone/>
            </a:pPr>
            <a:r>
              <a:rPr lang="en-US" sz="2000" dirty="0" smtClean="0"/>
              <a:t>Non-VA Care</a:t>
            </a:r>
          </a:p>
          <a:p>
            <a:pPr lvl="2" eaLnBrk="1" hangingPunct="1">
              <a:buClr>
                <a:schemeClr val="hlink"/>
              </a:buClr>
              <a:buNone/>
            </a:pPr>
            <a:r>
              <a:rPr lang="en-US" sz="2000" dirty="0" smtClean="0"/>
              <a:t>Prosthetics, </a:t>
            </a:r>
            <a:r>
              <a:rPr lang="en-US" sz="2000" dirty="0" smtClean="0">
                <a:cs typeface="Times New Roman" pitchFamily="18" charset="0"/>
              </a:rPr>
              <a:t>Durable Medical Equipment</a:t>
            </a:r>
            <a:r>
              <a:rPr lang="en-US" sz="2000" dirty="0" smtClean="0"/>
              <a:t> and Rehabilitative Devices</a:t>
            </a:r>
          </a:p>
          <a:p>
            <a:pPr lvl="2" eaLnBrk="1" hangingPunct="1">
              <a:buClr>
                <a:schemeClr val="hlink"/>
              </a:buClr>
              <a:buNone/>
            </a:pPr>
            <a:r>
              <a:rPr lang="en-US" sz="2000" dirty="0" smtClean="0"/>
              <a:t>Dental Care</a:t>
            </a:r>
          </a:p>
          <a:p>
            <a:pPr lvl="2" eaLnBrk="1" hangingPunct="1">
              <a:buClr>
                <a:schemeClr val="hlink"/>
              </a:buClr>
              <a:buNone/>
            </a:pPr>
            <a:r>
              <a:rPr lang="en-US" sz="2000" dirty="0" smtClean="0"/>
              <a:t>Certain Counseling Services</a:t>
            </a:r>
          </a:p>
          <a:p>
            <a:pPr lvl="2" eaLnBrk="1" hangingPunct="1">
              <a:buClr>
                <a:schemeClr val="hlink"/>
              </a:buClr>
              <a:buNone/>
            </a:pPr>
            <a:r>
              <a:rPr lang="en-US" sz="2000" dirty="0" smtClean="0"/>
              <a:t>VA Foreign Medical </a:t>
            </a:r>
            <a:r>
              <a:rPr lang="en-US" sz="2000" dirty="0" smtClean="0"/>
              <a:t>Program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 </a:t>
            </a:r>
            <a:r>
              <a:rPr lang="en-US" dirty="0" smtClean="0">
                <a:hlinkClick r:id="rId2"/>
              </a:rPr>
              <a:t>https://www.1010ez.med.va.gov/</a:t>
            </a:r>
            <a:endParaRPr lang="en-US" dirty="0" smtClean="0"/>
          </a:p>
          <a:p>
            <a:r>
              <a:rPr lang="en-US" dirty="0" smtClean="0"/>
              <a:t>By phone  1-877-222-VETS (8387)</a:t>
            </a:r>
          </a:p>
          <a:p>
            <a:r>
              <a:rPr lang="en-US" dirty="0" smtClean="0"/>
              <a:t>By mail (preferred facility)</a:t>
            </a:r>
          </a:p>
          <a:p>
            <a:r>
              <a:rPr lang="en-US" dirty="0" smtClean="0"/>
              <a:t>Face-to-Face (preferred facility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1371</TotalTime>
  <Words>542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2_Office Theme</vt:lpstr>
      <vt:lpstr>1_Custom Design</vt:lpstr>
      <vt:lpstr>1_Office Theme</vt:lpstr>
      <vt:lpstr>Custom Design</vt:lpstr>
      <vt:lpstr>Acrobat Document</vt:lpstr>
      <vt:lpstr>PowerPoint Presentation</vt:lpstr>
      <vt:lpstr>Overview</vt:lpstr>
      <vt:lpstr>Basic Eligibility</vt:lpstr>
      <vt:lpstr>Priority Groups</vt:lpstr>
      <vt:lpstr>Priority Groups (cont)</vt:lpstr>
      <vt:lpstr>Priority Groups (cont)</vt:lpstr>
      <vt:lpstr>Medical Benefits Package</vt:lpstr>
      <vt:lpstr>Medical Benefits Package</vt:lpstr>
      <vt:lpstr>How to Apply</vt:lpstr>
      <vt:lpstr>Online Demonstration</vt:lpstr>
      <vt:lpstr>Points of Contact</vt:lpstr>
    </vt:vector>
  </TitlesOfParts>
  <Company>Department of Veterans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VHS Enrollment Overview</dc:title>
  <dc:subject>VHS Enrollment Overview</dc:subject>
  <dc:creator>VHAHECHOFFMJ</dc:creator>
  <cp:keywords>VHS Enrollment Overview</cp:keywords>
  <cp:lastModifiedBy>Waquie, Janell F (IHS/HQ)</cp:lastModifiedBy>
  <cp:revision>141</cp:revision>
  <dcterms:created xsi:type="dcterms:W3CDTF">2011-05-31T14:06:54Z</dcterms:created>
  <dcterms:modified xsi:type="dcterms:W3CDTF">2012-05-08T14:35:23Z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